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03" r:id="rId4"/>
    <p:sldId id="258" r:id="rId5"/>
    <p:sldId id="304" r:id="rId6"/>
    <p:sldId id="259" r:id="rId7"/>
    <p:sldId id="269" r:id="rId8"/>
    <p:sldId id="260" r:id="rId9"/>
    <p:sldId id="261" r:id="rId10"/>
    <p:sldId id="302" r:id="rId11"/>
    <p:sldId id="286" r:id="rId12"/>
    <p:sldId id="287" r:id="rId13"/>
    <p:sldId id="285" r:id="rId14"/>
    <p:sldId id="297" r:id="rId15"/>
    <p:sldId id="296" r:id="rId16"/>
    <p:sldId id="299" r:id="rId17"/>
    <p:sldId id="298" r:id="rId18"/>
    <p:sldId id="290" r:id="rId19"/>
    <p:sldId id="291" r:id="rId20"/>
    <p:sldId id="289" r:id="rId21"/>
    <p:sldId id="300" r:id="rId22"/>
    <p:sldId id="301" r:id="rId23"/>
    <p:sldId id="305" r:id="rId24"/>
    <p:sldId id="292" r:id="rId25"/>
    <p:sldId id="314" r:id="rId26"/>
    <p:sldId id="307" r:id="rId27"/>
    <p:sldId id="309" r:id="rId28"/>
    <p:sldId id="311" r:id="rId29"/>
    <p:sldId id="313" r:id="rId30"/>
    <p:sldId id="310" r:id="rId31"/>
    <p:sldId id="267" r:id="rId32"/>
    <p:sldId id="283" r:id="rId33"/>
    <p:sldId id="268" r:id="rId34"/>
    <p:sldId id="306" r:id="rId35"/>
    <p:sldId id="294" r:id="rId36"/>
    <p:sldId id="293" r:id="rId37"/>
    <p:sldId id="295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gf5aSV1qd9s45ZabCHoh3qs6E1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84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82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88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539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927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927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78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7276dd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27276dd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7276dd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627276dd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24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78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854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36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7276dd8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627276dd8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30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1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80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25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8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381000" y="1295400"/>
            <a:ext cx="8229600" cy="2057400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 cap="flat" cmpd="sng">
            <a:solidFill>
              <a:srgbClr val="3333B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524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8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 txBox="1">
            <a:spLocks noGrp="1"/>
          </p:cNvSpPr>
          <p:nvPr>
            <p:ph type="ctrTitle"/>
          </p:nvPr>
        </p:nvSpPr>
        <p:spPr>
          <a:xfrm>
            <a:off x="609600" y="14478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ubTitle" idx="1"/>
          </p:nvPr>
        </p:nvSpPr>
        <p:spPr>
          <a:xfrm>
            <a:off x="1219200" y="2667000"/>
            <a:ext cx="640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429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001000" y="64928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9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Calibri"/>
              <a:buChar char="•"/>
              <a:defRPr/>
            </a:lvl1pPr>
            <a:lvl2pPr marL="914400" lvl="1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1066800" y="64770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1"/>
          </p:nvPr>
        </p:nvSpPr>
        <p:spPr>
          <a:xfrm>
            <a:off x="228600" y="1066800"/>
            <a:ext cx="42672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2"/>
          </p:nvPr>
        </p:nvSpPr>
        <p:spPr>
          <a:xfrm>
            <a:off x="4648200" y="1066800"/>
            <a:ext cx="42672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Calibri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 txBox="1"/>
          <p:nvPr/>
        </p:nvSpPr>
        <p:spPr>
          <a:xfrm>
            <a:off x="1071563" y="6488113"/>
            <a:ext cx="350043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M.Tech. Thesis Presentation</a:t>
            </a:r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457200" y="1676400"/>
            <a:ext cx="4040188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3"/>
          </p:nvPr>
        </p:nvSpPr>
        <p:spPr>
          <a:xfrm>
            <a:off x="4645025" y="9906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4"/>
          </p:nvPr>
        </p:nvSpPr>
        <p:spPr>
          <a:xfrm>
            <a:off x="4645025" y="1676400"/>
            <a:ext cx="4041775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B2"/>
              </a:gs>
            </a:gsLst>
            <a:lin ang="10800000" scaled="0"/>
          </a:gradFill>
          <a:ln>
            <a:noFill/>
          </a:ln>
          <a:effectLst>
            <a:outerShdw blurRad="50800" dist="889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4572000" y="6477000"/>
            <a:ext cx="4572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>
            <a:off x="0" y="6477000"/>
            <a:ext cx="4572000" cy="3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>
            <a:off x="1066800" y="6477000"/>
            <a:ext cx="350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4.mp4"/><Relationship Id="rId7" Type="http://schemas.openxmlformats.org/officeDocument/2006/relationships/image" Target="../media/image26.png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microsoft.com/office/2007/relationships/media" Target="../media/media15.mp4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90.png"/><Relationship Id="rId4" Type="http://schemas.openxmlformats.org/officeDocument/2006/relationships/image" Target="../media/image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26" name="Google Shape;126;p1"/>
          <p:cNvSpPr txBox="1">
            <a:spLocks noGrp="1"/>
          </p:cNvSpPr>
          <p:nvPr>
            <p:ph type="sldNum" idx="12"/>
          </p:nvPr>
        </p:nvSpPr>
        <p:spPr>
          <a:xfrm>
            <a:off x="8001000" y="64928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27" name="Google Shape;127;p1"/>
          <p:cNvSpPr txBox="1">
            <a:spLocks noGrp="1"/>
          </p:cNvSpPr>
          <p:nvPr>
            <p:ph type="ftr" idx="11"/>
          </p:nvPr>
        </p:nvSpPr>
        <p:spPr>
          <a:xfrm>
            <a:off x="4572000" y="6492875"/>
            <a:ext cx="3429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IIT Delhi</a:t>
            </a:r>
            <a:endParaRPr/>
          </a:p>
        </p:txBody>
      </p:sp>
      <p:sp>
        <p:nvSpPr>
          <p:cNvPr id="128" name="Google Shape;128;p1"/>
          <p:cNvSpPr txBox="1">
            <a:spLocks noGrp="1"/>
          </p:cNvSpPr>
          <p:nvPr>
            <p:ph type="subTitle" idx="1"/>
          </p:nvPr>
        </p:nvSpPr>
        <p:spPr>
          <a:xfrm>
            <a:off x="2157635" y="4468943"/>
            <a:ext cx="4828729" cy="69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Deepak Raina (2019MEZ8497)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Sandeep Kumar (2019MEZ8423)</a:t>
            </a:r>
            <a:endParaRPr/>
          </a:p>
        </p:txBody>
      </p:sp>
      <p:sp>
        <p:nvSpPr>
          <p:cNvPr id="129" name="Google Shape;129;p1"/>
          <p:cNvSpPr txBox="1">
            <a:spLocks noGrp="1"/>
          </p:cNvSpPr>
          <p:nvPr>
            <p:ph type="ctrTitle"/>
          </p:nvPr>
        </p:nvSpPr>
        <p:spPr>
          <a:xfrm>
            <a:off x="609600" y="1447800"/>
            <a:ext cx="7772400" cy="169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Analytical Dynamics</a:t>
            </a:r>
            <a:br>
              <a:rPr lang="en-US" sz="3200"/>
            </a:br>
            <a:r>
              <a:rPr lang="en-US" sz="3200"/>
              <a:t>Project 2</a:t>
            </a:r>
            <a:br>
              <a:rPr lang="en-US" sz="3200"/>
            </a:br>
            <a:r>
              <a:rPr lang="en-US" sz="3200"/>
              <a:t>Double Link Pendulum Dynamics Simulation</a:t>
            </a:r>
            <a:endParaRPr sz="3200"/>
          </a:p>
        </p:txBody>
      </p:sp>
      <p:sp>
        <p:nvSpPr>
          <p:cNvPr id="130" name="Google Shape;130;p1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MATLAB GUI</a:t>
            </a:r>
            <a:endParaRPr dirty="0"/>
          </a:p>
        </p:txBody>
      </p:sp>
      <p:sp>
        <p:nvSpPr>
          <p:cNvPr id="171" name="Google Shape;171;p6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195736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" y="1125110"/>
            <a:ext cx="9043963" cy="4749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6941125" y="1125110"/>
            <a:ext cx="2" cy="474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/>
              <p:cNvSpPr txBox="1">
                <a:spLocks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4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0" indent="-381000">
                  <a:spcBef>
                    <a:spcPts val="0"/>
                  </a:spcBef>
                  <a:spcAft>
                    <a:spcPts val="0"/>
                  </a:spcAft>
                  <a:buSzPts val="2400"/>
                  <a:buFont typeface="Calibri"/>
                  <a:buChar char="●"/>
                </a:pPr>
                <a:r>
                  <a:rPr lang="en-US" dirty="0" smtClean="0">
                    <a:latin typeface="Calibri"/>
                    <a:ea typeface="Calibri"/>
                    <a:cs typeface="Calibri"/>
                    <a:sym typeface="Calibri"/>
                  </a:rPr>
                  <a:t>Simulation under gravity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Calibri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libri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sym typeface="Calibri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Calibri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Calibri"/>
                      </a:rPr>
                      <m:t>)</m:t>
                    </m:r>
                  </m:oMath>
                </a14:m>
                <a:endParaRPr lang="en-US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without 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torsional </a:t>
                </a: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springs</a:t>
                </a: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sym typeface="Calibri"/>
                  </a:rPr>
                  <a:t>Linearizing the equation of motion as</a:t>
                </a:r>
              </a:p>
              <a:p>
                <a:pPr marL="533400" lvl="6" indent="0">
                  <a:buSzPts val="2400"/>
                  <a:buNone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60000"/>
                  <a:buFontTx/>
                  <a:buBlip>
                    <a:blip r:embed="rId4"/>
                  </a:buBlip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blipFill>
                <a:blip r:embed="rId5"/>
                <a:stretch>
                  <a:fillRect l="-218" t="-14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</a:t>
            </a:r>
            <a:r>
              <a:rPr lang="en-US" dirty="0" smtClean="0"/>
              <a:t>Results – for 2 point mass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1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0-07 at 16-33-4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35" y="282575"/>
            <a:ext cx="85344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2019-10-07 at 16-36-5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10" y="358775"/>
            <a:ext cx="84772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3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0-12 at 23-18-5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66" end="134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85" y="235535"/>
            <a:ext cx="83439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0-12 at 23-24-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4" end="49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10" y="236826"/>
            <a:ext cx="84772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12 at 23-29-5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122" y="98425"/>
            <a:ext cx="85058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12 at 23-10-4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46" end="5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010" y="124695"/>
            <a:ext cx="86106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/>
              <p:cNvSpPr txBox="1">
                <a:spLocks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4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0" indent="-381000">
                  <a:spcBef>
                    <a:spcPts val="0"/>
                  </a:spcBef>
                  <a:spcAft>
                    <a:spcPts val="0"/>
                  </a:spcAft>
                  <a:buSzPts val="2400"/>
                  <a:buFont typeface="Calibri"/>
                  <a:buChar char="●"/>
                </a:pPr>
                <a:r>
                  <a:rPr lang="en-US" dirty="0" smtClean="0">
                    <a:latin typeface="Calibri"/>
                    <a:ea typeface="Calibri"/>
                    <a:cs typeface="Calibri"/>
                    <a:sym typeface="Calibri"/>
                  </a:rPr>
                  <a:t>Simulation under gravity </a:t>
                </a: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with 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torsional </a:t>
                </a: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springs</a:t>
                </a: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 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𝑁𝑚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libri"/>
                </a:endParaRP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kumimoji="0" 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sym typeface="Calibri"/>
                  </a:rPr>
                  <a:t>Linearizing the equation of motion as</a:t>
                </a:r>
              </a:p>
              <a:p>
                <a:pPr marL="533400" lvl="6" indent="0">
                  <a:buSzPts val="2400"/>
                  <a:buNone/>
                </a:pPr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60000"/>
                  <a:buFontTx/>
                  <a:buBlip>
                    <a:blip r:embed="rId4"/>
                  </a:buBlip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blipFill>
                <a:blip r:embed="rId5"/>
                <a:stretch>
                  <a:fillRect l="-218" t="-156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Results</a:t>
            </a:r>
            <a:endParaRPr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0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2019-10-07 at 16-27-3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360" y="393410"/>
            <a:ext cx="85153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/>
              <a:t>Problem Statement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/>
              <a:t>Equation of Motion (</a:t>
            </a:r>
            <a:r>
              <a:rPr lang="en-US" sz="2400" dirty="0" err="1"/>
              <a:t>EoM</a:t>
            </a:r>
            <a:r>
              <a:rPr lang="en-US" sz="2400" dirty="0"/>
              <a:t>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/>
              <a:t>Conversion to reduced order </a:t>
            </a:r>
            <a:r>
              <a:rPr lang="en-US" sz="2400" dirty="0" err="1"/>
              <a:t>EoM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/>
              <a:t>Differential Equation Solver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/>
              <a:t>Simulation </a:t>
            </a:r>
            <a:r>
              <a:rPr lang="en-US" sz="2400" dirty="0" smtClean="0"/>
              <a:t>Results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 dirty="0" smtClean="0"/>
              <a:t>Analysis</a:t>
            </a:r>
            <a:endParaRPr sz="2400"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37" name="Google Shape;137;p2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38" name="Google Shape;138;p2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2019-10-07 at 16-30-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35" y="339725"/>
            <a:ext cx="84582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12 at 23-38-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560" y="223549"/>
            <a:ext cx="8362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12 at 23-41-3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85" y="182130"/>
            <a:ext cx="83439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/>
              <p:cNvSpPr txBox="1">
                <a:spLocks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4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0" indent="-381000">
                  <a:spcBef>
                    <a:spcPts val="0"/>
                  </a:spcBef>
                  <a:spcAft>
                    <a:spcPts val="0"/>
                  </a:spcAft>
                  <a:buSzPts val="2400"/>
                  <a:buFont typeface="Calibri"/>
                  <a:buChar char="●"/>
                </a:pPr>
                <a:r>
                  <a:rPr lang="en-US" dirty="0" smtClean="0">
                    <a:latin typeface="Calibri"/>
                    <a:ea typeface="Calibri"/>
                    <a:cs typeface="Calibri"/>
                    <a:sym typeface="Calibri"/>
                  </a:rPr>
                  <a:t>Simulation under gravity </a:t>
                </a: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without 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torsional </a:t>
                </a:r>
                <a:r>
                  <a:rPr lang="en-US" sz="2400" dirty="0" smtClean="0">
                    <a:latin typeface="Calibri"/>
                    <a:ea typeface="Calibri"/>
                    <a:cs typeface="Calibri"/>
                    <a:sym typeface="Calibri"/>
                  </a:rPr>
                  <a:t>springs</a:t>
                </a: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914400" lvl="6" indent="-381000">
                  <a:buSzPts val="2400"/>
                  <a:buFont typeface="Calibri"/>
                  <a:buChar char="●"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Calibri"/>
                    <a:sym typeface="Calibri"/>
                  </a:rPr>
                  <a:t>Linearizing the equation of motion as</a:t>
                </a:r>
              </a:p>
              <a:p>
                <a:pPr marL="533400" lvl="6" indent="0">
                  <a:buSzPts val="2400"/>
                  <a:buNone/>
                </a:pPr>
                <a:endParaRPr lang="en-US" sz="2400" dirty="0">
                  <a:solidFill>
                    <a:sysClr val="windowText" lastClr="000000"/>
                  </a:solidFill>
                  <a:latin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</m:func>
                      <m:r>
                        <a:rPr lang="en-US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  <a:latin typeface="Calibri"/>
                </a:endParaRP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533400" lvl="6" indent="0">
                  <a:buSzPts val="2400"/>
                  <a:buNone/>
                </a:pPr>
                <a:endParaRPr lang="en-US" sz="2400" dirty="0" smtClean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60000"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" y="1097756"/>
                <a:ext cx="8382000" cy="5059363"/>
              </a:xfrm>
              <a:prstGeom prst="rect">
                <a:avLst/>
              </a:prstGeom>
              <a:blipFill>
                <a:blip r:embed="rId5"/>
                <a:stretch>
                  <a:fillRect l="-218" t="-156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 </a:t>
            </a:r>
            <a:r>
              <a:rPr lang="en-US" dirty="0" smtClean="0"/>
              <a:t>Results – for 2 rods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1-02 at 00-22-4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510" y="153122"/>
            <a:ext cx="840105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1-02 at 00-21-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951" end="890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322" y="152400"/>
            <a:ext cx="83534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Analysis of simulations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381035" y="997528"/>
            <a:ext cx="83820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For small </a:t>
            </a:r>
            <a:r>
              <a:rPr lang="en-US" sz="2200" dirty="0" smtClean="0"/>
              <a:t>angles, chaotic </a:t>
            </a:r>
            <a:r>
              <a:rPr lang="en-US" sz="2200" dirty="0"/>
              <a:t>motion is absent, for large angle chaos motion is present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For non-linearized case, there is more random motion otherwise its smooth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Presence of torsional spring restrict the large value of angles, hence prevents </a:t>
            </a:r>
            <a:r>
              <a:rPr lang="en-US" sz="2200" dirty="0" smtClean="0"/>
              <a:t>chaotic </a:t>
            </a:r>
            <a:r>
              <a:rPr lang="en-US" sz="2200" dirty="0"/>
              <a:t>motion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 smtClean="0"/>
          </a:p>
          <a:p>
            <a:pPr lvl="0">
              <a:spcBef>
                <a:spcPts val="0"/>
              </a:spcBef>
              <a:buSzPts val="1440"/>
            </a:pPr>
            <a:r>
              <a:rPr lang="en-US" sz="2200" b="1" dirty="0" smtClean="0"/>
              <a:t>Chaotic behavior</a:t>
            </a:r>
            <a:endParaRPr lang="en-US" b="1" dirty="0" smtClean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 smtClean="0"/>
              <a:t>Small </a:t>
            </a:r>
            <a:r>
              <a:rPr lang="en-US" sz="2000" dirty="0"/>
              <a:t>changes in initial conditions can lead to large </a:t>
            </a:r>
            <a:r>
              <a:rPr lang="en-US" sz="2000" dirty="0" smtClean="0"/>
              <a:t>changes </a:t>
            </a:r>
            <a:r>
              <a:rPr lang="en-US" sz="2000" dirty="0"/>
              <a:t>in the long-term behavior of the </a:t>
            </a:r>
            <a:r>
              <a:rPr lang="en-US" sz="2000" dirty="0" smtClean="0"/>
              <a:t>system</a:t>
            </a:r>
            <a:endParaRPr lang="en-US" sz="2000" dirty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/>
              <a:t>M</a:t>
            </a:r>
            <a:r>
              <a:rPr lang="en-US" sz="2000" dirty="0" smtClean="0"/>
              <a:t>otion </a:t>
            </a:r>
            <a:r>
              <a:rPr lang="en-US" sz="2000" dirty="0"/>
              <a:t>of the system is difficult to </a:t>
            </a:r>
            <a:r>
              <a:rPr lang="en-US" sz="2000" dirty="0" smtClean="0"/>
              <a:t>predict</a:t>
            </a:r>
            <a:endParaRPr lang="en-US" sz="2000" dirty="0"/>
          </a:p>
          <a:p>
            <a:pPr lvl="1">
              <a:spcBef>
                <a:spcPts val="0"/>
              </a:spcBef>
              <a:buSzPts val="1440"/>
            </a:pPr>
            <a:r>
              <a:rPr lang="en-US" sz="2000" dirty="0"/>
              <a:t>Double pendulum is a chaotic </a:t>
            </a:r>
            <a:r>
              <a:rPr lang="en-US" sz="2000" dirty="0" smtClean="0"/>
              <a:t>system</a:t>
            </a:r>
          </a:p>
          <a:p>
            <a:pPr lvl="1">
              <a:spcBef>
                <a:spcPts val="0"/>
              </a:spcBef>
              <a:buSzPts val="1440"/>
            </a:pPr>
            <a:endParaRPr lang="en-US" sz="2400" dirty="0" smtClean="0"/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9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858982"/>
                <a:ext cx="9144000" cy="5633893"/>
              </a:xfrm>
            </p:spPr>
            <p:txBody>
              <a:bodyPr/>
              <a:lstStyle/>
              <a:p>
                <a:r>
                  <a:rPr lang="en-US" b="1" dirty="0" smtClean="0"/>
                  <a:t>Lyapunov exponent</a:t>
                </a:r>
              </a:p>
              <a:p>
                <a:pPr lvl="1"/>
                <a:r>
                  <a:rPr lang="en-US" dirty="0" smtClean="0"/>
                  <a:t>Used to characterize the chaos of dynamic system</a:t>
                </a:r>
              </a:p>
              <a:p>
                <a:pPr lvl="1"/>
                <a:r>
                  <a:rPr lang="en-US" dirty="0" smtClean="0"/>
                  <a:t>Mathematically, it is given by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as:</a:t>
                </a:r>
              </a:p>
              <a:p>
                <a:pPr marL="57912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 smtClean="0"/>
              </a:p>
              <a:p>
                <a:pPr marL="579120" lvl="1" indent="0" algn="ctr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For n-dimensional phase-space, we have 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’s</a:t>
                </a:r>
              </a:p>
              <a:p>
                <a:pPr lvl="1"/>
                <a:r>
                  <a:rPr lang="en-US" dirty="0" smtClean="0"/>
                  <a:t>If average value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positive</a:t>
                </a:r>
                <a:r>
                  <a:rPr lang="en-US" dirty="0" smtClean="0"/>
                  <a:t>, then system will show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chaos</a:t>
                </a:r>
              </a:p>
              <a:p>
                <a:pPr lvl="1"/>
                <a:r>
                  <a:rPr lang="en-US" dirty="0"/>
                  <a:t>If average value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/>
                  <a:t>, then system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non-chaotic</a:t>
                </a:r>
              </a:p>
              <a:p>
                <a:pPr marL="106680" indent="0">
                  <a:buNone/>
                </a:pPr>
                <a:r>
                  <a:rPr lang="en-US" dirty="0" smtClean="0"/>
                  <a:t>             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58982"/>
                <a:ext cx="9144000" cy="563389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of Chaotic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7818" y="5968020"/>
            <a:ext cx="893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Reference: </a:t>
            </a:r>
            <a:r>
              <a:rPr lang="en-US" i="1" dirty="0" err="1" smtClean="0"/>
              <a:t>Levien</a:t>
            </a:r>
            <a:r>
              <a:rPr lang="en-US" i="1" dirty="0"/>
              <a:t>, R. B., and S. M. Tan. "Double pendulum: An experiment in chaos." American Journal of Physics 61.11 (1993): 1038-1044.</a:t>
            </a:r>
          </a:p>
        </p:txBody>
      </p:sp>
      <p:sp>
        <p:nvSpPr>
          <p:cNvPr id="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1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Effect of initial condition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1-01 at 16-50-1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50" end="431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6225" y="795677"/>
            <a:ext cx="3532537" cy="2826029"/>
          </a:xfrm>
          <a:prstGeom prst="rect">
            <a:avLst/>
          </a:prstGeom>
        </p:spPr>
      </p:pic>
      <p:pic>
        <p:nvPicPr>
          <p:cNvPr id="4" name="2019-11-01 at 16-58-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4466" end="29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568" y="3605627"/>
            <a:ext cx="3378987" cy="2809037"/>
          </a:xfrm>
          <a:prstGeom prst="rect">
            <a:avLst/>
          </a:prstGeom>
        </p:spPr>
      </p:pic>
      <p:pic>
        <p:nvPicPr>
          <p:cNvPr id="5" name="2019-11-01 at 16-54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3767" end="1018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8149" y="851097"/>
            <a:ext cx="3441496" cy="275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89238"/>
                  </p:ext>
                </p:extLst>
              </p:nvPr>
            </p:nvGraphicFramePr>
            <p:xfrm>
              <a:off x="4586225" y="3853602"/>
              <a:ext cx="4329176" cy="2342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2294">
                      <a:extLst>
                        <a:ext uri="{9D8B030D-6E8A-4147-A177-3AD203B41FA5}">
                          <a16:colId xmlns:a16="http://schemas.microsoft.com/office/drawing/2014/main" val="1096090584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4066480811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786143137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557673920"/>
                        </a:ext>
                      </a:extLst>
                    </a:gridCol>
                  </a:tblGrid>
                  <a:tr h="45516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Initial Joint angles (relative)</a:t>
                          </a:r>
                          <a:endParaRPr lang="en-US" sz="1600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Cases</a:t>
                          </a:r>
                          <a:endParaRPr lang="en-US" sz="16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360853"/>
                      </a:ext>
                    </a:extLst>
                  </a:tr>
                  <a:tr h="45420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49326"/>
                      </a:ext>
                    </a:extLst>
                  </a:tr>
                  <a:tr h="6527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30, 31, 32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60,</a:t>
                          </a:r>
                          <a:r>
                            <a:rPr lang="en-US" baseline="0" dirty="0" smtClean="0"/>
                            <a:t> 61, 62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120, 121, 122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833754"/>
                      </a:ext>
                    </a:extLst>
                  </a:tr>
                  <a:tr h="6224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</a:t>
                          </a:r>
                          <a:r>
                            <a:rPr lang="en-US" baseline="0" dirty="0" smtClean="0"/>
                            <a:t>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742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89238"/>
                  </p:ext>
                </p:extLst>
              </p:nvPr>
            </p:nvGraphicFramePr>
            <p:xfrm>
              <a:off x="4586225" y="3853602"/>
              <a:ext cx="4329176" cy="23420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2294">
                      <a:extLst>
                        <a:ext uri="{9D8B030D-6E8A-4147-A177-3AD203B41FA5}">
                          <a16:colId xmlns:a16="http://schemas.microsoft.com/office/drawing/2014/main" val="1096090584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4066480811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786143137"/>
                        </a:ext>
                      </a:extLst>
                    </a:gridCol>
                    <a:gridCol w="1082294">
                      <a:extLst>
                        <a:ext uri="{9D8B030D-6E8A-4147-A177-3AD203B41FA5}">
                          <a16:colId xmlns:a16="http://schemas.microsoft.com/office/drawing/2014/main" val="1557673920"/>
                        </a:ext>
                      </a:extLst>
                    </a:gridCol>
                  </a:tblGrid>
                  <a:tr h="45516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Initial Joint angles (relative)</a:t>
                          </a:r>
                          <a:endParaRPr lang="en-US" sz="1600" b="1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Cases</a:t>
                          </a:r>
                          <a:endParaRPr lang="en-US" sz="16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360853"/>
                      </a:ext>
                    </a:extLst>
                  </a:tr>
                  <a:tr h="611638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49326"/>
                      </a:ext>
                    </a:extLst>
                  </a:tr>
                  <a:tr h="652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62" t="-164815" r="-300562" b="-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30, 31, 32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60,</a:t>
                          </a:r>
                          <a:r>
                            <a:rPr lang="en-US" baseline="0" dirty="0" smtClean="0"/>
                            <a:t> 61, 62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120, 121, 122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6833754"/>
                      </a:ext>
                    </a:extLst>
                  </a:tr>
                  <a:tr h="622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62" t="-280392" r="-300562" b="-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</a:t>
                          </a:r>
                          <a:r>
                            <a:rPr lang="en-US" baseline="0" dirty="0" smtClean="0"/>
                            <a:t>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0, 0, 0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1742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/>
          <p:cNvSpPr txBox="1"/>
          <p:nvPr/>
        </p:nvSpPr>
        <p:spPr>
          <a:xfrm>
            <a:off x="154097" y="10252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8525" y="3853602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8891" y="10252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25159" y="4412267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14210" y="4426133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194867" y="4439977"/>
            <a:ext cx="3273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416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858982"/>
            <a:ext cx="9144000" cy="5633893"/>
          </a:xfrm>
        </p:spPr>
        <p:txBody>
          <a:bodyPr/>
          <a:lstStyle/>
          <a:p>
            <a:r>
              <a:rPr lang="en-US" dirty="0" smtClean="0"/>
              <a:t>Effect of initial condition:</a:t>
            </a:r>
          </a:p>
          <a:p>
            <a:pPr lvl="1"/>
            <a:r>
              <a:rPr lang="en-US" dirty="0" smtClean="0"/>
              <a:t>Varying initial angle of first link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chaotic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7673"/>
                  </p:ext>
                </p:extLst>
              </p:nvPr>
            </p:nvGraphicFramePr>
            <p:xfrm>
              <a:off x="803561" y="2665289"/>
              <a:ext cx="7273639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03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889869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02326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Initial</a:t>
                          </a:r>
                          <a:r>
                            <a:rPr lang="en-US" baseline="0" dirty="0" smtClean="0">
                              <a:solidFill>
                                <a:sysClr val="windowText" lastClr="0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baseline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dirty="0" smtClean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(in degrees)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-3.8165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-3.1433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-2.7859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-2.009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-1.1814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-0.5964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-0.4184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0.1949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-1.7082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-0.8446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-0.5228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664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-0.5015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2.54522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0.6802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0193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1.6308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2.1625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2292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997673"/>
                  </p:ext>
                </p:extLst>
              </p:nvPr>
            </p:nvGraphicFramePr>
            <p:xfrm>
              <a:off x="803561" y="2665289"/>
              <a:ext cx="7273639" cy="347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03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270361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889869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02326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8" t="-2353" r="-472727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62" t="-2353" r="-375000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353" r="-273206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442" t="-2353" r="-174519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1918" t="-2353" r="-148630" b="-57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-3.8165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-3.1433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-2.7859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-2.009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-1.1814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-0.5964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-0.4184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0.1949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-1.7082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-0.8446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-0.5228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66493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-0.5015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2.54522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0.3260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0.6802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01931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1.6308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2.1625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22925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00935" y="2097470"/>
                <a:ext cx="5374548" cy="350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35" y="2097470"/>
                <a:ext cx="5374548" cy="350032"/>
              </a:xfrm>
              <a:prstGeom prst="rect">
                <a:avLst/>
              </a:prstGeom>
              <a:blipFill>
                <a:blip r:embed="rId3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0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800" dirty="0" smtClean="0"/>
              <a:t>To simulate dynamics of double link pendulum under the effect of gravity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lang="en-US" sz="2800" dirty="0" smtClean="0"/>
          </a:p>
          <a:p>
            <a:pPr marL="800100" lvl="1" indent="-342900">
              <a:spcBef>
                <a:spcPts val="0"/>
              </a:spcBef>
              <a:buSzPts val="1440"/>
            </a:pPr>
            <a:r>
              <a:rPr lang="en-US" sz="2400" dirty="0"/>
              <a:t>Considering two point masses</a:t>
            </a:r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lang="en-US" sz="2400" dirty="0"/>
          </a:p>
          <a:p>
            <a:pPr marL="800100" lvl="1" indent="-342900">
              <a:spcBef>
                <a:spcPts val="0"/>
              </a:spcBef>
              <a:buSzPts val="1440"/>
            </a:pPr>
            <a:r>
              <a:rPr lang="en-US" sz="2400" dirty="0"/>
              <a:t>Considering two rods</a:t>
            </a:r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lang="en-US" sz="2400" dirty="0" smtClean="0"/>
          </a:p>
          <a:p>
            <a:pPr marL="800100" lvl="1" indent="-342900">
              <a:spcBef>
                <a:spcPts val="0"/>
              </a:spcBef>
              <a:buSzPts val="1440"/>
            </a:pPr>
            <a:r>
              <a:rPr lang="en-US" sz="2400" dirty="0" smtClean="0"/>
              <a:t>With or without torsional spring</a:t>
            </a:r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lang="en-US" sz="2400" dirty="0" smtClean="0"/>
          </a:p>
          <a:p>
            <a:pPr marL="800100" lvl="1" indent="-342900">
              <a:spcBef>
                <a:spcPts val="0"/>
              </a:spcBef>
              <a:buSzPts val="1440"/>
            </a:pPr>
            <a:r>
              <a:rPr lang="en-US" sz="2400" dirty="0" smtClean="0"/>
              <a:t>Linearizing the equation of motion</a:t>
            </a:r>
          </a:p>
          <a:p>
            <a:pPr marL="457200" lvl="1" indent="0">
              <a:spcBef>
                <a:spcPts val="0"/>
              </a:spcBef>
              <a:buSzPts val="1440"/>
              <a:buNone/>
            </a:pPr>
            <a:endParaRPr lang="en-US" sz="2400" dirty="0" smtClean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8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chaotic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05071"/>
                  </p:ext>
                </p:extLst>
              </p:nvPr>
            </p:nvGraphicFramePr>
            <p:xfrm>
              <a:off x="716974" y="2879437"/>
              <a:ext cx="7481452" cy="2478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55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04775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915293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39535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8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-3.6473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-2.4418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-2.8975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-1.7634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0609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-2.5056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1.2026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-1.7559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-0.0898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-3.4115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-3.2332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-2.0998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-1.7351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705071"/>
                  </p:ext>
                </p:extLst>
              </p:nvPr>
            </p:nvGraphicFramePr>
            <p:xfrm>
              <a:off x="716974" y="2879437"/>
              <a:ext cx="7481452" cy="24787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5561">
                      <a:extLst>
                        <a:ext uri="{9D8B030D-6E8A-4147-A177-3AD203B41FA5}">
                          <a16:colId xmlns:a16="http://schemas.microsoft.com/office/drawing/2014/main" val="415795145"/>
                        </a:ext>
                      </a:extLst>
                    </a:gridCol>
                    <a:gridCol w="1047751">
                      <a:extLst>
                        <a:ext uri="{9D8B030D-6E8A-4147-A177-3AD203B41FA5}">
                          <a16:colId xmlns:a16="http://schemas.microsoft.com/office/drawing/2014/main" val="4217295293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2610328722"/>
                        </a:ext>
                      </a:extLst>
                    </a:gridCol>
                    <a:gridCol w="1306656">
                      <a:extLst>
                        <a:ext uri="{9D8B030D-6E8A-4147-A177-3AD203B41FA5}">
                          <a16:colId xmlns:a16="http://schemas.microsoft.com/office/drawing/2014/main" val="1609241134"/>
                        </a:ext>
                      </a:extLst>
                    </a:gridCol>
                    <a:gridCol w="915293">
                      <a:extLst>
                        <a:ext uri="{9D8B030D-6E8A-4147-A177-3AD203B41FA5}">
                          <a16:colId xmlns:a16="http://schemas.microsoft.com/office/drawing/2014/main" val="2040877019"/>
                        </a:ext>
                      </a:extLst>
                    </a:gridCol>
                    <a:gridCol w="1339535">
                      <a:extLst>
                        <a:ext uri="{9D8B030D-6E8A-4147-A177-3AD203B41FA5}">
                          <a16:colId xmlns:a16="http://schemas.microsoft.com/office/drawing/2014/main" val="2647373293"/>
                        </a:ext>
                      </a:extLst>
                    </a:gridCol>
                  </a:tblGrid>
                  <a:tr h="406083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Parameter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000" t="-1493" r="-465698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935" t="-1493" r="-274299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535" t="-1493" r="-173023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2667" t="-1493" r="-148000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Behavior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015250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80000" r="-378599" b="-3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-2.7030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-1.9831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-1.7236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-0.8644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Non-chaotic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741306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180000" r="-378599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-3.6473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-2.4418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-2.8975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-1.7634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060929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280000" r="-378599" b="-1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-2.5056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1.2026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-1.7559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-0.0898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433831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89" t="-380000" r="-378599" b="-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-3.4115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-3.2332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-2.0998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-1.7351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Non-chaotic</a:t>
                          </a:r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2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0" y="858982"/>
            <a:ext cx="9144000" cy="5633893"/>
          </a:xfrm>
        </p:spPr>
        <p:txBody>
          <a:bodyPr/>
          <a:lstStyle/>
          <a:p>
            <a:r>
              <a:rPr lang="en-US" dirty="0" smtClean="0"/>
              <a:t>Effect of initial condition:</a:t>
            </a:r>
          </a:p>
          <a:p>
            <a:pPr lvl="1"/>
            <a:r>
              <a:rPr lang="en-US" dirty="0" smtClean="0"/>
              <a:t>Varying mass of links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4610" y="2194455"/>
                <a:ext cx="4088748" cy="3500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°,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10" y="2194455"/>
                <a:ext cx="4088748" cy="3500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304800" y="1066800"/>
            <a:ext cx="83820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3"/>
              </a:buBlip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  <a:latin typeface="Calibri"/>
              </a:rPr>
              <a:t>Forced Control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Applied Torque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None/>
              <a:tabLst/>
              <a:defRPr/>
            </a:pPr>
            <a:endParaRPr lang="en-US" dirty="0">
              <a:solidFill>
                <a:sysClr val="windowText" lastClr="000000"/>
              </a:solidFill>
              <a:latin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Desired Trajectory: Cycloidal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0000"/>
              <a:buFontTx/>
              <a:buBlip>
                <a:blip r:embed="rId4"/>
              </a:buBlip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Google Shape;229;g627276dd8c_0_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Extra Results</a:t>
            </a:r>
            <a:endParaRPr dirty="0"/>
          </a:p>
        </p:txBody>
      </p:sp>
      <p:sp>
        <p:nvSpPr>
          <p:cNvPr id="230" name="Google Shape;230;g627276dd8c_0_25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231" name="Google Shape;231;g627276dd8c_0_25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32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08888" y="2316159"/>
                <a:ext cx="3497624" cy="445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𝜏</m:t>
                      </m:r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 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𝑘</m:t>
                          </m:r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acc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𝜃</m:t>
                          </m:r>
                        </m:e>
                      </m:acc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−</m:t>
                      </m:r>
                      <m:sSub>
                        <m:sSubPr>
                          <m:ctrlP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Calibri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ar-AE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lang="ar-AE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ar-AE" sz="2000" dirty="0">
                  <a:latin typeface="Calibri" panose="020F0502020204030204" pitchFamily="34" charset="0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888" y="2316159"/>
                <a:ext cx="3497624" cy="445250"/>
              </a:xfrm>
              <a:prstGeom prst="rect">
                <a:avLst/>
              </a:prstGeom>
              <a:blipFill>
                <a:blip r:embed="rId5"/>
                <a:stretch>
                  <a:fillRect r="-1903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32406" y="4010768"/>
                <a:ext cx="6858324" cy="2645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0" dirty="0" smtClean="0">
                  <a:latin typeface="Courier New" panose="02070309020205020404" pitchFamily="49" charset="0"/>
                  <a:ea typeface="Cambria Math" panose="02040503050406030204" pitchFamily="18" charset="0"/>
                </a:endParaRPr>
              </a:p>
              <a:p>
                <a:endParaRPr lang="en-US" sz="2000" dirty="0" smtClean="0">
                  <a:latin typeface="Courier New" panose="020703090202050204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0" dirty="0" smtClean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  <a:p>
                <a:endParaRPr lang="en-US" dirty="0" smtClean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  <a:p>
                <a:endParaRPr lang="en-US" dirty="0">
                  <a:latin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06" y="4010768"/>
                <a:ext cx="6858324" cy="264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7276dd8c_0_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Results</a:t>
            </a:r>
            <a:endParaRPr/>
          </a:p>
        </p:txBody>
      </p:sp>
      <p:sp>
        <p:nvSpPr>
          <p:cNvPr id="230" name="Google Shape;230;g627276dd8c_0_25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231" name="Google Shape;231;g627276dd8c_0_25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32" name="Google Shape;232;g627276dd8c_0_25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627276dd8c_0_25"/>
          <p:cNvSpPr txBox="1"/>
          <p:nvPr/>
        </p:nvSpPr>
        <p:spPr>
          <a:xfrm>
            <a:off x="384425" y="1030250"/>
            <a:ext cx="85311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Forced control:         </a:t>
            </a:r>
          </a:p>
        </p:txBody>
      </p:sp>
      <p:pic>
        <p:nvPicPr>
          <p:cNvPr id="3" name="2019-10-07 at 17-11-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425" y="41851"/>
            <a:ext cx="88011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07-09-2019</a:t>
            </a:r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1943708" y="2204864"/>
            <a:ext cx="525658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Some more results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81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Some more results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07 at 16-39-4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73" end="30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370" y="173465"/>
            <a:ext cx="84582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Some more results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2019-10-07 at 16-42-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01" end="75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35" y="181841"/>
            <a:ext cx="8534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276dd8c_0_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Some more results</a:t>
            </a:r>
            <a:endParaRPr dirty="0"/>
          </a:p>
        </p:txBody>
      </p:sp>
      <p:sp>
        <p:nvSpPr>
          <p:cNvPr id="194" name="Google Shape;194;g627276dd8c_0_1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95" name="Google Shape;195;g627276dd8c_0_1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96" name="Google Shape;196;g627276dd8c_0_1"/>
          <p:cNvSpPr txBox="1"/>
          <p:nvPr/>
        </p:nvSpPr>
        <p:spPr>
          <a:xfrm>
            <a:off x="2157635" y="6492875"/>
            <a:ext cx="2414400" cy="36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19-10-07 at 16-50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4" end="142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680" y="137103"/>
            <a:ext cx="8496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sz="2400" dirty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Case I: With 2 point masses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5904" y="1492603"/>
            <a:ext cx="32704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Assumptions: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Massless rods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Planar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95904" y="3022624"/>
                <a:ext cx="2486014" cy="12096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Inertia of masses</a:t>
                </a:r>
                <a:endParaRPr lang="en-US" sz="24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04" y="3022624"/>
                <a:ext cx="2486014" cy="1209627"/>
              </a:xfrm>
              <a:prstGeom prst="rect">
                <a:avLst/>
              </a:prstGeom>
              <a:blipFill>
                <a:blip r:embed="rId3"/>
                <a:stretch>
                  <a:fillRect l="-3155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94042" y="4477798"/>
                <a:ext cx="3555968" cy="16927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Position </a:t>
                </a: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of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masses</a:t>
                </a:r>
                <a:endParaRPr lang="en-US" sz="2400" i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func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  </m:t>
                          </m:r>
                        </m:e>
                      </m:func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042" y="4477798"/>
                <a:ext cx="3555968" cy="1692771"/>
              </a:xfrm>
              <a:prstGeom prst="rect">
                <a:avLst/>
              </a:prstGeom>
              <a:blipFill>
                <a:blip r:embed="rId4"/>
                <a:stretch>
                  <a:fillRect l="-2215" t="-2135" b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7" y="1492603"/>
            <a:ext cx="5019675" cy="4591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4579" y="2714847"/>
                <a:ext cx="485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79" y="2714847"/>
                <a:ext cx="48551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14876" y="3924474"/>
                <a:ext cx="4855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76" y="3924474"/>
                <a:ext cx="48551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endParaRPr sz="2400" dirty="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Case II: With 2 rods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68109" y="3006273"/>
                <a:ext cx="2486014" cy="124232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Inertia of masses</a:t>
                </a:r>
                <a:endParaRPr lang="en-US" sz="240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type m:val="li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09" y="3006273"/>
                <a:ext cx="2486014" cy="1242328"/>
              </a:xfrm>
              <a:prstGeom prst="rect">
                <a:avLst/>
              </a:prstGeom>
              <a:blipFill>
                <a:blip r:embed="rId3"/>
                <a:stretch>
                  <a:fillRect l="-3155" t="-15385" r="-18932" b="-65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768109" y="1494677"/>
            <a:ext cx="32704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Assumptions: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Calibri" panose="020F0502020204030204" pitchFamily="34" charset="0"/>
              </a:rPr>
              <a:t>COM lies at center of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68109" y="4450026"/>
                <a:ext cx="4126054" cy="16312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Position </a:t>
                </a: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of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masses</a:t>
                </a:r>
                <a:endParaRPr lang="en-US" sz="2400" i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1 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type m:val="li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109" y="4450026"/>
                <a:ext cx="4126054" cy="1631216"/>
              </a:xfrm>
              <a:prstGeom prst="rect">
                <a:avLst/>
              </a:prstGeom>
              <a:blipFill>
                <a:blip r:embed="rId4"/>
                <a:stretch>
                  <a:fillRect l="-1909" t="-2206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529" y="1294966"/>
            <a:ext cx="4867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/>
              <p:cNvSpPr txBox="1">
                <a:spLocks/>
              </p:cNvSpPr>
              <p:nvPr/>
            </p:nvSpPr>
            <p:spPr bwMode="auto">
              <a:xfrm>
                <a:off x="277092" y="1097756"/>
                <a:ext cx="8485908" cy="5059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FontTx/>
                  <a:buBlip>
                    <a:blip r:embed="rId4"/>
                  </a:buBlip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 </a:t>
                </a:r>
                <a:r>
                  <a:rPr lang="en-US" sz="2400" dirty="0" err="1" smtClean="0"/>
                  <a:t>Lagrangian</a:t>
                </a:r>
                <a:endParaRPr lang="en-US" sz="240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  <a:p>
                <a:endParaRPr lang="en-US" sz="2000" dirty="0" smtClean="0"/>
              </a:p>
              <a:p>
                <a:r>
                  <a:rPr lang="en-US" sz="2400" dirty="0" smtClean="0"/>
                  <a:t>Applying </a:t>
                </a:r>
                <a:r>
                  <a:rPr lang="en-US" sz="2400" dirty="0" err="1" smtClean="0"/>
                  <a:t>Lagrangian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equation of motion</a:t>
                </a:r>
              </a:p>
              <a:p>
                <a:pPr marL="0" indent="0">
                  <a:buNone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092" y="1097756"/>
                <a:ext cx="8485908" cy="5059363"/>
              </a:xfrm>
              <a:prstGeom prst="rect">
                <a:avLst/>
              </a:prstGeom>
              <a:blipFill>
                <a:blip r:embed="rId5"/>
                <a:stretch>
                  <a:fillRect l="-1077" t="-8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Google Shape;15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Equation of Motion (</a:t>
            </a:r>
            <a:r>
              <a:rPr lang="en-US" dirty="0" err="1"/>
              <a:t>EoM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54" name="Google Shape;154;p4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87436" y="4585854"/>
                <a:ext cx="2369127" cy="7294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36" y="4585854"/>
                <a:ext cx="2369127" cy="729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81686" y="1399309"/>
                <a:ext cx="1552027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686" y="1399309"/>
                <a:ext cx="155202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2255" y="1066800"/>
            <a:ext cx="3943551" cy="554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Motion (</a:t>
            </a:r>
            <a:r>
              <a:rPr lang="en-US" dirty="0" err="1"/>
              <a:t>EoM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Google Shape;156;p4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57635" y="1211942"/>
                <a:ext cx="47316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635" y="1211942"/>
                <a:ext cx="4731657" cy="307777"/>
              </a:xfrm>
              <a:prstGeom prst="rect">
                <a:avLst/>
              </a:prstGeom>
              <a:blipFill>
                <a:blip r:embed="rId2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365829"/>
                <a:ext cx="9144001" cy="4064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9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90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9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func>
                                      <m:func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func>
                                      <m:func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e>
                                    </m:func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func>
                                      <m:func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endParaRPr lang="en-US" sz="2000" dirty="0" smtClean="0"/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b="0" dirty="0" smtClean="0">
                  <a:ea typeface="Cambria Math" panose="02040503050406030204" pitchFamily="18" charset="0"/>
                </a:endParaRPr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5829"/>
                <a:ext cx="9144001" cy="4064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51119" y="1734236"/>
                <a:ext cx="3744687" cy="44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Where,  q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19" y="1734236"/>
                <a:ext cx="3744687" cy="440570"/>
              </a:xfrm>
              <a:prstGeom prst="rect">
                <a:avLst/>
              </a:prstGeom>
              <a:blipFill>
                <a:blip r:embed="rId4"/>
                <a:stretch>
                  <a:fillRect l="-1792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1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6951" y="1814945"/>
            <a:ext cx="3491346" cy="817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Reduced order EoM</a:t>
            </a:r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2157635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57635" y="1211942"/>
                <a:ext cx="47316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635" y="1211942"/>
                <a:ext cx="4731657" cy="307777"/>
              </a:xfrm>
              <a:prstGeom prst="rect">
                <a:avLst/>
              </a:prstGeom>
              <a:blipFill>
                <a:blip r:embed="rId4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0436" y="2067304"/>
                <a:ext cx="7245928" cy="2769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 smtClean="0">
                  <a:latin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</a:endParaRPr>
              </a:p>
              <a:p>
                <a:endParaRPr lang="en-US" sz="2000" dirty="0" smtClean="0">
                  <a:latin typeface="Calibri" panose="020F0502020204030204" pitchFamily="34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the state vector as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acc>
                          <m:accPr>
                            <m:chr m:val="̇"/>
                            <m:ctrlPr>
                              <a:rPr lang="en-US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</m:t>
                            </m:r>
                          </m:e>
                        </m:acc>
                        <m:r>
                          <a:rPr lang="en-US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 smtClean="0">
                  <a:latin typeface="Calibri" panose="020F0502020204030204" pitchFamily="34" charset="0"/>
                </a:endParaRPr>
              </a:p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reduced order equation of motion are    </a:t>
                </a:r>
              </a:p>
              <a:p>
                <a:r>
                  <a:rPr lang="en-US" sz="2000" dirty="0" smtClean="0">
                    <a:latin typeface="Calibri" panose="020F0502020204030204" pitchFamily="34" charset="0"/>
                  </a:rPr>
                  <a:t> </a:t>
                </a:r>
              </a:p>
              <a:p>
                <a:r>
                  <a:rPr lang="en-US" sz="2000" dirty="0">
                    <a:latin typeface="Calibri" panose="020F0502020204030204" pitchFamily="34" charset="0"/>
                  </a:rPr>
                  <a:t> </a:t>
                </a:r>
                <a:r>
                  <a:rPr lang="en-US" sz="2000" dirty="0" smtClean="0">
                    <a:latin typeface="Calibri" panose="020F0502020204030204" pitchFamily="34" charset="0"/>
                  </a:rPr>
                  <a:t>  </a:t>
                </a:r>
                <a:endParaRPr lang="en-US" sz="2000" dirty="0">
                  <a:latin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" y="2067304"/>
                <a:ext cx="7245928" cy="2769989"/>
              </a:xfrm>
              <a:prstGeom prst="rect">
                <a:avLst/>
              </a:prstGeom>
              <a:blipFill>
                <a:blip r:embed="rId5"/>
                <a:stretch>
                  <a:fillRect l="-2103" t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281357"/>
              </p:ext>
            </p:extLst>
          </p:nvPr>
        </p:nvGraphicFramePr>
        <p:xfrm>
          <a:off x="1846237" y="3843680"/>
          <a:ext cx="5043055" cy="99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6" imgW="2562138" imgH="504863" progId="Equation.DSMT4">
                  <p:embed/>
                </p:oleObj>
              </mc:Choice>
              <mc:Fallback>
                <p:oleObj name="Equation" r:id="rId6" imgW="2562138" imgH="50486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6237" y="3843680"/>
                        <a:ext cx="5043055" cy="99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0436" y="5043055"/>
                <a:ext cx="59158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6" y="5043055"/>
                <a:ext cx="5915891" cy="400110"/>
              </a:xfrm>
              <a:prstGeom prst="rect">
                <a:avLst/>
              </a:prstGeom>
              <a:blipFill>
                <a:blip r:embed="rId8"/>
                <a:stretch>
                  <a:fillRect l="-1030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308992" y="1058646"/>
            <a:ext cx="8382000" cy="5059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2400" b="1"/>
              <a:t>ODE45:</a:t>
            </a:r>
            <a:endParaRPr sz="2400" b="1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/>
              <a:t>This function implements a Runge-Kutta method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•"/>
            </a:pPr>
            <a:r>
              <a:rPr lang="en-US" sz="2400"/>
              <a:t>Syntax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</a:pPr>
            <a:r>
              <a:rPr lang="en-US" sz="2400"/>
              <a:t>                </a:t>
            </a:r>
            <a:r>
              <a:rPr lang="en-US" sz="2400" i="1"/>
              <a:t>[t,x] = ode45(@f_name, t_span, x_init, options)</a:t>
            </a:r>
            <a:endParaRPr sz="2400" i="1"/>
          </a:p>
        </p:txBody>
      </p:sp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Differential Equation Solver </a:t>
            </a:r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dt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9/7/2019</a:t>
            </a:r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077200" y="6492875"/>
            <a:ext cx="1066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2195736" y="6492875"/>
            <a:ext cx="2414365" cy="365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011961" y="4077205"/>
            <a:ext cx="1440160" cy="72008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ODE45</a:t>
            </a:r>
            <a:endParaRPr sz="2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75" name="Google Shape;175;p6"/>
          <p:cNvCxnSpPr/>
          <p:nvPr/>
        </p:nvCxnSpPr>
        <p:spPr>
          <a:xfrm>
            <a:off x="3200822" y="4077205"/>
            <a:ext cx="811139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6"/>
          <p:cNvCxnSpPr/>
          <p:nvPr/>
        </p:nvCxnSpPr>
        <p:spPr>
          <a:xfrm>
            <a:off x="3200822" y="4786732"/>
            <a:ext cx="811139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7" name="Google Shape;177;p6"/>
          <p:cNvCxnSpPr/>
          <p:nvPr/>
        </p:nvCxnSpPr>
        <p:spPr>
          <a:xfrm>
            <a:off x="5452121" y="4365237"/>
            <a:ext cx="648072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8" name="Google Shape;178;p6"/>
          <p:cNvSpPr txBox="1"/>
          <p:nvPr/>
        </p:nvSpPr>
        <p:spPr>
          <a:xfrm>
            <a:off x="1971237" y="3898055"/>
            <a:ext cx="122413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1331640" y="4587269"/>
            <a:ext cx="1863733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conditions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6100193" y="4180571"/>
            <a:ext cx="91932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m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589</Words>
  <Application>Microsoft Office PowerPoint</Application>
  <PresentationFormat>On-screen Show (4:3)</PresentationFormat>
  <Paragraphs>315</Paragraphs>
  <Slides>37</Slides>
  <Notes>23</Notes>
  <HiddenSlides>0</HiddenSlides>
  <MMClips>19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Times New Roman</vt:lpstr>
      <vt:lpstr>Beamer</vt:lpstr>
      <vt:lpstr>Equation</vt:lpstr>
      <vt:lpstr>Analytical Dynamics Project 2 Double Link Pendulum Dynamics Simulation</vt:lpstr>
      <vt:lpstr>Outline</vt:lpstr>
      <vt:lpstr>Problem Statement</vt:lpstr>
      <vt:lpstr>Case I: With 2 point masses</vt:lpstr>
      <vt:lpstr>Case II: With 2 rods</vt:lpstr>
      <vt:lpstr>Equation of Motion (EoM)</vt:lpstr>
      <vt:lpstr>Equation of Motion (EoM)</vt:lpstr>
      <vt:lpstr>Reduced order EoM</vt:lpstr>
      <vt:lpstr>Differential Equation Solver </vt:lpstr>
      <vt:lpstr>MATLAB GUI</vt:lpstr>
      <vt:lpstr>Simulation Results – for 2 point mass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</vt:lpstr>
      <vt:lpstr>PowerPoint Presentation</vt:lpstr>
      <vt:lpstr>PowerPoint Presentation</vt:lpstr>
      <vt:lpstr>PowerPoint Presentation</vt:lpstr>
      <vt:lpstr>PowerPoint Presentation</vt:lpstr>
      <vt:lpstr>Simulation Results – for 2 rods</vt:lpstr>
      <vt:lpstr>PowerPoint Presentation</vt:lpstr>
      <vt:lpstr>PowerPoint Presentation</vt:lpstr>
      <vt:lpstr>Analysis of simulations</vt:lpstr>
      <vt:lpstr>Prediction of Chaotic Behavior</vt:lpstr>
      <vt:lpstr>Effect of initial condition</vt:lpstr>
      <vt:lpstr>Analysis of chaotic behavior</vt:lpstr>
      <vt:lpstr>Analysis of chaotic behavior</vt:lpstr>
      <vt:lpstr>Extra Results</vt:lpstr>
      <vt:lpstr>Simulation Results</vt:lpstr>
      <vt:lpstr>PowerPoint Presentation</vt:lpstr>
      <vt:lpstr>Some more results</vt:lpstr>
      <vt:lpstr>Some more results</vt:lpstr>
      <vt:lpstr>Some more results</vt:lpstr>
      <vt:lpstr>Some more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Dynamics Project 2 Double Link Pendulum Dynamics Simulation</dc:title>
  <dc:creator>arjav</dc:creator>
  <cp:lastModifiedBy>Deepak Raina</cp:lastModifiedBy>
  <cp:revision>94</cp:revision>
  <dcterms:created xsi:type="dcterms:W3CDTF">2016-12-15T05:50:05Z</dcterms:created>
  <dcterms:modified xsi:type="dcterms:W3CDTF">2019-11-27T21:09:34Z</dcterms:modified>
</cp:coreProperties>
</file>